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64" r:id="rId3"/>
    <p:sldId id="265" r:id="rId4"/>
    <p:sldId id="257" r:id="rId5"/>
    <p:sldId id="256" r:id="rId6"/>
    <p:sldId id="266" r:id="rId7"/>
    <p:sldId id="267" r:id="rId8"/>
    <p:sldId id="268" r:id="rId9"/>
    <p:sldId id="269" r:id="rId10"/>
    <p:sldId id="258" r:id="rId11"/>
    <p:sldId id="260" r:id="rId12"/>
    <p:sldId id="261" r:id="rId13"/>
    <p:sldId id="262" r:id="rId14"/>
    <p:sldId id="263" r:id="rId15"/>
    <p:sldId id="273" r:id="rId16"/>
    <p:sldId id="270" r:id="rId17"/>
    <p:sldId id="272" r:id="rId18"/>
    <p:sldId id="271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26588"/>
    <a:srgbClr val="FFC20E"/>
    <a:srgbClr val="F26A21"/>
    <a:srgbClr val="6A1E74"/>
    <a:srgbClr val="3A3A3A"/>
    <a:srgbClr val="3B3838"/>
    <a:srgbClr val="181618"/>
    <a:srgbClr val="2E2A2E"/>
    <a:srgbClr val="3B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BA27C-A9A7-4865-99B7-BD5B715BDF74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4C28-29D3-4FA4-85C2-83915BDB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1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6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04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2B4-2870-4265-A2CA-46509CBC64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43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804F-3668-4619-AFF1-C8DBDF376F3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23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BD95-2F54-44D1-BBC1-15D229CE37C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5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3A46-CFF0-4B93-977E-CE487BF7B6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03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E12D-951F-42AA-B151-844FCE1A31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18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7401A-8873-4414-B536-A21DA67410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86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6EBF-392A-488B-AE89-EEA16FB1D2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78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FB47-C605-408D-A288-04FB878EDA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2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7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01D2-F915-4EFE-8B90-45412995C3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04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3C1F-0191-4D4F-9B1E-5CA21D27A40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40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5B056-6786-4786-BED3-E4C768E9F8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7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2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4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0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1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6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047A6-839E-44FE-B948-86094DCA6FD5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4A7AA-8996-479D-8AE7-370AF83E2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8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E35CB55-8796-4398-BC54-6F7EED0522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12/27/2019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5844372-C16D-413F-B36C-106F0FD007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7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74" y="1479030"/>
            <a:ext cx="5091613" cy="5378970"/>
          </a:xfrm>
        </p:spPr>
      </p:pic>
    </p:spTree>
    <p:extLst>
      <p:ext uri="{BB962C8B-B14F-4D97-AF65-F5344CB8AC3E}">
        <p14:creationId xmlns:p14="http://schemas.microsoft.com/office/powerpoint/2010/main" val="302526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-761714"/>
            <a:ext cx="12192000" cy="761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5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-771240"/>
            <a:ext cx="12192000" cy="7619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851136"/>
            <a:ext cx="798145" cy="62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49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-761715"/>
            <a:ext cx="12192000" cy="7619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636" y="1851136"/>
            <a:ext cx="843539" cy="920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851136"/>
            <a:ext cx="798145" cy="620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011" y="5153024"/>
            <a:ext cx="759340" cy="7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0" y="1367833"/>
            <a:ext cx="4199239" cy="4199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86" y="995254"/>
            <a:ext cx="4840714" cy="4840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6909" y="5515231"/>
            <a:ext cx="312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Fitbit Charge</a:t>
            </a:r>
          </a:p>
          <a:p>
            <a:r>
              <a:rPr lang="en-GB" sz="3200" dirty="0">
                <a:solidFill>
                  <a:schemeClr val="bg1"/>
                </a:solidFill>
              </a:rPr>
              <a:t>Price: 23,000 BDT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9406" y="5515231"/>
            <a:ext cx="312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ighlight>
                  <a:srgbClr val="000000"/>
                </a:highlight>
              </a:rPr>
              <a:t>Acer Leap Ware</a:t>
            </a:r>
          </a:p>
          <a:p>
            <a:r>
              <a:rPr lang="en-GB" sz="3200" dirty="0">
                <a:solidFill>
                  <a:schemeClr val="bg1"/>
                </a:solidFill>
              </a:rPr>
              <a:t>Price: 16,200 BDT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7833"/>
          </a:xfrm>
          <a:noFill/>
          <a:ln>
            <a:solidFill>
              <a:schemeClr val="accent1"/>
            </a:solidFill>
          </a:ln>
          <a:effectLst>
            <a:softEdge rad="0"/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Trends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76DB5-8A02-4ACB-A566-D54B95C16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4" y="422738"/>
            <a:ext cx="564626" cy="5646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59600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accent1"/>
            </a:solidFill>
          </a:ln>
          <a:effectLst>
            <a:softEdge rad="0"/>
          </a:effectLst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49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ESP 32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Co sensor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Pulse sensor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Buzzer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bg1"/>
                </a:solidFill>
              </a:rPr>
              <a:t>Lipo</a:t>
            </a:r>
            <a:r>
              <a:rPr lang="en-US" sz="3200" dirty="0">
                <a:solidFill>
                  <a:schemeClr val="bg1"/>
                </a:solidFill>
              </a:rPr>
              <a:t> 1200 </a:t>
            </a:r>
            <a:r>
              <a:rPr lang="en-US" sz="3200" dirty="0" err="1">
                <a:solidFill>
                  <a:schemeClr val="bg1"/>
                </a:solidFill>
              </a:rPr>
              <a:t>mAh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2" y="1825625"/>
            <a:ext cx="1040252" cy="742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04" y="2649077"/>
            <a:ext cx="1061525" cy="106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83" y="3664376"/>
            <a:ext cx="692493" cy="719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60" y="4384223"/>
            <a:ext cx="737282" cy="871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60" y="5390954"/>
            <a:ext cx="1019574" cy="10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5291" y="1207145"/>
            <a:ext cx="106988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Integrated power bank circuit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Internally built in hall effect sensor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Temperature sensor LM35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Built in Bluetooth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Vibrator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Special switches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01" y="1623615"/>
            <a:ext cx="1238548" cy="1238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93" y="3351828"/>
            <a:ext cx="500894" cy="500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28" y="1110252"/>
            <a:ext cx="1463947" cy="834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07" y="3852722"/>
            <a:ext cx="810868" cy="585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14" y="4438003"/>
            <a:ext cx="1064852" cy="836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24" y="2557904"/>
            <a:ext cx="681527" cy="6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15" y="731520"/>
            <a:ext cx="1893976" cy="186620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435429" y="2804160"/>
            <a:ext cx="285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Dr. Md. Atiqul Islam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172" y="731520"/>
            <a:ext cx="1877215" cy="186620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/>
          <p:cNvSpPr txBox="1"/>
          <p:nvPr/>
        </p:nvSpPr>
        <p:spPr>
          <a:xfrm>
            <a:off x="4667794" y="2804160"/>
            <a:ext cx="279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Dr. Bodhrun Naher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034" y="731519"/>
            <a:ext cx="1877215" cy="186620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/>
          <p:cNvSpPr txBox="1"/>
          <p:nvPr/>
        </p:nvSpPr>
        <p:spPr>
          <a:xfrm>
            <a:off x="8682446" y="2527161"/>
            <a:ext cx="3135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Name : Dr. Md. Al-Amin Mridha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71" y="3656926"/>
            <a:ext cx="1914525" cy="19335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1" name="TextBox 10"/>
          <p:cNvSpPr txBox="1"/>
          <p:nvPr/>
        </p:nvSpPr>
        <p:spPr>
          <a:xfrm>
            <a:off x="435429" y="5791200"/>
            <a:ext cx="327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Professor Dr. Afiqul Islam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Professor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730" y="3646176"/>
            <a:ext cx="1914525" cy="194432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TextBox 12"/>
          <p:cNvSpPr txBox="1"/>
          <p:nvPr/>
        </p:nvSpPr>
        <p:spPr>
          <a:xfrm>
            <a:off x="4275909" y="5791200"/>
            <a:ext cx="3770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Professor Dr. Selim Shakur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Consultant &amp; Head of Department of Pediatrics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8604" y="3656926"/>
            <a:ext cx="1904073" cy="19335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TextBox 14"/>
          <p:cNvSpPr txBox="1"/>
          <p:nvPr/>
        </p:nvSpPr>
        <p:spPr>
          <a:xfrm>
            <a:off x="8203474" y="5852160"/>
            <a:ext cx="384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Professor Dr. Md. Abid Hossain</a:t>
            </a:r>
          </a:p>
          <a:p>
            <a:r>
              <a:rPr lang="en-US" dirty="0">
                <a:solidFill>
                  <a:schemeClr val="bg1"/>
                </a:solidFill>
              </a:rPr>
              <a:t>Designation : Professor, Department of Pediatrics</a:t>
            </a:r>
          </a:p>
        </p:txBody>
      </p:sp>
    </p:spTree>
    <p:extLst>
      <p:ext uri="{BB962C8B-B14F-4D97-AF65-F5344CB8AC3E}">
        <p14:creationId xmlns:p14="http://schemas.microsoft.com/office/powerpoint/2010/main" val="126958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 proc 2">
            <a:hlinkClick r:id="" action="ppaction://media"/>
            <a:extLst>
              <a:ext uri="{FF2B5EF4-FFF2-40B4-BE49-F238E27FC236}">
                <a16:creationId xmlns:a16="http://schemas.microsoft.com/office/drawing/2014/main" id="{7C135FE2-586E-4355-908A-27374514D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229" y="148904"/>
            <a:ext cx="10310069" cy="6560192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05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00E293BF-549B-485D-9D6B-4891FBAD4F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292100" y="144190"/>
            <a:ext cx="9264193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highlight>
                  <a:srgbClr val="426588"/>
                </a:highlight>
                <a:latin typeface="+mj-lt"/>
              </a:rPr>
              <a:t>Cost Breakdown</a:t>
            </a:r>
          </a:p>
        </p:txBody>
      </p:sp>
      <p:sp>
        <p:nvSpPr>
          <p:cNvPr id="52" name="Rounded Rectangle 81">
            <a:extLst>
              <a:ext uri="{FF2B5EF4-FFF2-40B4-BE49-F238E27FC236}">
                <a16:creationId xmlns:a16="http://schemas.microsoft.com/office/drawing/2014/main" id="{30900DD1-10D4-4CC5-8A1B-5E61D6A8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146212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320/-                                    3.78 $                              INR 269</a:t>
            </a:r>
          </a:p>
        </p:txBody>
      </p:sp>
      <p:sp>
        <p:nvSpPr>
          <p:cNvPr id="53" name="Rounded Rectangle 72">
            <a:extLst>
              <a:ext uri="{FF2B5EF4-FFF2-40B4-BE49-F238E27FC236}">
                <a16:creationId xmlns:a16="http://schemas.microsoft.com/office/drawing/2014/main" id="{B318F532-3EED-4C3B-A44E-8501DC2EA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99045" y="1407617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75">
            <a:extLst>
              <a:ext uri="{FF2B5EF4-FFF2-40B4-BE49-F238E27FC236}">
                <a16:creationId xmlns:a16="http://schemas.microsoft.com/office/drawing/2014/main" id="{8E056C9B-117C-46A2-9865-3A1EAB43F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1641" y="1427479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C1E79D-0449-4A3A-BDF1-B7C21D8C9BFE}"/>
              </a:ext>
            </a:extLst>
          </p:cNvPr>
          <p:cNvSpPr txBox="1"/>
          <p:nvPr/>
        </p:nvSpPr>
        <p:spPr>
          <a:xfrm>
            <a:off x="3078918" y="1528217"/>
            <a:ext cx="77368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/>
              <a:t>BDT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CCF5C3-35D5-438D-B1A1-B391E4C87D74}"/>
              </a:ext>
            </a:extLst>
          </p:cNvPr>
          <p:cNvSpPr txBox="1"/>
          <p:nvPr/>
        </p:nvSpPr>
        <p:spPr>
          <a:xfrm>
            <a:off x="7138136" y="1501438"/>
            <a:ext cx="13409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/>
              <a:t>       RUPEES</a:t>
            </a:r>
          </a:p>
        </p:txBody>
      </p:sp>
      <p:sp>
        <p:nvSpPr>
          <p:cNvPr id="57" name="Rounded Rectangle 76">
            <a:extLst>
              <a:ext uri="{FF2B5EF4-FFF2-40B4-BE49-F238E27FC236}">
                <a16:creationId xmlns:a16="http://schemas.microsoft.com/office/drawing/2014/main" id="{F0167C70-F7E1-45CB-A597-2788760D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735" y="2158856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77">
            <a:extLst>
              <a:ext uri="{FF2B5EF4-FFF2-40B4-BE49-F238E27FC236}">
                <a16:creationId xmlns:a16="http://schemas.microsoft.com/office/drawing/2014/main" id="{D05DC849-1D99-422D-9887-1F0EF21B0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7" y="2883779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78">
            <a:extLst>
              <a:ext uri="{FF2B5EF4-FFF2-40B4-BE49-F238E27FC236}">
                <a16:creationId xmlns:a16="http://schemas.microsoft.com/office/drawing/2014/main" id="{21EA2319-E031-4C24-97DB-A7C7217B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5" y="3595365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79">
            <a:extLst>
              <a:ext uri="{FF2B5EF4-FFF2-40B4-BE49-F238E27FC236}">
                <a16:creationId xmlns:a16="http://schemas.microsoft.com/office/drawing/2014/main" id="{9FB01B4F-0A61-4148-ACB1-6F007336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6" y="4343727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82">
            <a:extLst>
              <a:ext uri="{FF2B5EF4-FFF2-40B4-BE49-F238E27FC236}">
                <a16:creationId xmlns:a16="http://schemas.microsoft.com/office/drawing/2014/main" id="{29849218-BC89-48A6-9FC5-DB736B4F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289388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65/-                                      0.77 $                            INR 54.69 </a:t>
            </a:r>
          </a:p>
        </p:txBody>
      </p:sp>
      <p:sp>
        <p:nvSpPr>
          <p:cNvPr id="62" name="Rounded Rectangle 83">
            <a:extLst>
              <a:ext uri="{FF2B5EF4-FFF2-40B4-BE49-F238E27FC236}">
                <a16:creationId xmlns:a16="http://schemas.microsoft.com/office/drawing/2014/main" id="{F7DE142E-1626-441F-BA29-B405D6AA9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361692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90/-                                      1.06 $                            INR 75.72</a:t>
            </a:r>
          </a:p>
        </p:txBody>
      </p:sp>
      <p:sp>
        <p:nvSpPr>
          <p:cNvPr id="63" name="Rounded Rectangle 84">
            <a:extLst>
              <a:ext uri="{FF2B5EF4-FFF2-40B4-BE49-F238E27FC236}">
                <a16:creationId xmlns:a16="http://schemas.microsoft.com/office/drawing/2014/main" id="{FC67798E-D16A-4A5F-81D1-7181E4454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2173" y="4339961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250/-                                   2.95 $                            INR 210.33</a:t>
            </a:r>
          </a:p>
        </p:txBody>
      </p:sp>
      <p:sp>
        <p:nvSpPr>
          <p:cNvPr id="64" name="Rounded Rectangle 96">
            <a:extLst>
              <a:ext uri="{FF2B5EF4-FFF2-40B4-BE49-F238E27FC236}">
                <a16:creationId xmlns:a16="http://schemas.microsoft.com/office/drawing/2014/main" id="{13348114-B047-4ABE-9615-02F9C912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9473" y="2162685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ounded Rectangle 97">
            <a:extLst>
              <a:ext uri="{FF2B5EF4-FFF2-40B4-BE49-F238E27FC236}">
                <a16:creationId xmlns:a16="http://schemas.microsoft.com/office/drawing/2014/main" id="{87D70E18-DAF3-463C-A0E1-F9E404DD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6204" y="2909438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ounded Rectangle 98">
            <a:extLst>
              <a:ext uri="{FF2B5EF4-FFF2-40B4-BE49-F238E27FC236}">
                <a16:creationId xmlns:a16="http://schemas.microsoft.com/office/drawing/2014/main" id="{647FD2E1-9D36-4C9C-A48C-F974D60DF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89637" y="3623908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ed Rectangle 99">
            <a:extLst>
              <a:ext uri="{FF2B5EF4-FFF2-40B4-BE49-F238E27FC236}">
                <a16:creationId xmlns:a16="http://schemas.microsoft.com/office/drawing/2014/main" id="{BD98120E-015A-4EEF-BA76-3254E591A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6204" y="4347362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0305A6-4341-4B97-AF83-9294FC6EA63D}"/>
              </a:ext>
            </a:extLst>
          </p:cNvPr>
          <p:cNvSpPr txBox="1"/>
          <p:nvPr/>
        </p:nvSpPr>
        <p:spPr>
          <a:xfrm>
            <a:off x="5451259" y="1524179"/>
            <a:ext cx="68979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/>
              <a:t>USD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036EB8-6531-4024-B522-C5B0CBD9CB88}"/>
              </a:ext>
            </a:extLst>
          </p:cNvPr>
          <p:cNvSpPr txBox="1"/>
          <p:nvPr/>
        </p:nvSpPr>
        <p:spPr>
          <a:xfrm>
            <a:off x="1417740" y="2327876"/>
            <a:ext cx="70279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ESP 32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82FD33-AE4E-4E5F-89AE-E423595AE948}"/>
              </a:ext>
            </a:extLst>
          </p:cNvPr>
          <p:cNvSpPr txBox="1"/>
          <p:nvPr/>
        </p:nvSpPr>
        <p:spPr>
          <a:xfrm>
            <a:off x="1375560" y="3050915"/>
            <a:ext cx="70749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MQ-7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372B33-CD3D-4725-9B1E-14B86655D2C8}"/>
              </a:ext>
            </a:extLst>
          </p:cNvPr>
          <p:cNvSpPr txBox="1"/>
          <p:nvPr/>
        </p:nvSpPr>
        <p:spPr>
          <a:xfrm>
            <a:off x="998289" y="3773955"/>
            <a:ext cx="151400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PULSE SENSOR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6C7348-7C2F-4BAA-BC54-6CF8433B67E2}"/>
              </a:ext>
            </a:extLst>
          </p:cNvPr>
          <p:cNvSpPr txBox="1"/>
          <p:nvPr/>
        </p:nvSpPr>
        <p:spPr>
          <a:xfrm>
            <a:off x="847289" y="4496995"/>
            <a:ext cx="180615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/>
              <a:t>LIPO BATTERY 3.7V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D5C86C-3181-4C20-AD34-1F53FCB05854}"/>
              </a:ext>
            </a:extLst>
          </p:cNvPr>
          <p:cNvSpPr txBox="1"/>
          <p:nvPr/>
        </p:nvSpPr>
        <p:spPr>
          <a:xfrm>
            <a:off x="9556293" y="1516705"/>
            <a:ext cx="156466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TOTALS : 784/-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95C1421-B345-44B4-9137-A898AAAD0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6745" y="3122078"/>
            <a:ext cx="1426422" cy="175019"/>
            <a:chOff x="7377937" y="4428049"/>
            <a:chExt cx="1121282" cy="137579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74A49788-203E-4151-B693-FB2E2C2F9353}"/>
                </a:ext>
              </a:extLst>
            </p:cNvPr>
            <p:cNvGrpSpPr/>
            <p:nvPr/>
          </p:nvGrpSpPr>
          <p:grpSpPr>
            <a:xfrm>
              <a:off x="7377937" y="4429457"/>
              <a:ext cx="1121282" cy="136171"/>
              <a:chOff x="6624989" y="2237238"/>
              <a:chExt cx="2073096" cy="251761"/>
            </a:xfrm>
          </p:grpSpPr>
          <p:sp>
            <p:nvSpPr>
              <p:cNvPr id="166" name="Rounded Rectangle 192">
                <a:extLst>
                  <a:ext uri="{FF2B5EF4-FFF2-40B4-BE49-F238E27FC236}">
                    <a16:creationId xmlns:a16="http://schemas.microsoft.com/office/drawing/2014/main" id="{5AA10CD2-6287-4ED0-86E5-EE59E554322F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ounded Rectangle 193">
                <a:extLst>
                  <a:ext uri="{FF2B5EF4-FFF2-40B4-BE49-F238E27FC236}">
                    <a16:creationId xmlns:a16="http://schemas.microsoft.com/office/drawing/2014/main" id="{F9F832F8-C55C-4D22-905B-391959A1A2DF}"/>
                  </a:ext>
                </a:extLst>
              </p:cNvPr>
              <p:cNvSpPr/>
              <p:nvPr/>
            </p:nvSpPr>
            <p:spPr>
              <a:xfrm>
                <a:off x="7091189" y="2237238"/>
                <a:ext cx="1606896" cy="2516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8D0DF84-A74E-4525-8FAC-54FB20638E68}"/>
                </a:ext>
              </a:extLst>
            </p:cNvPr>
            <p:cNvSpPr/>
            <p:nvPr/>
          </p:nvSpPr>
          <p:spPr>
            <a:xfrm>
              <a:off x="7460796" y="4428049"/>
              <a:ext cx="137415" cy="137415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433F7B4-147B-4BB8-9D6B-C9BBD1FE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24730" y="3816646"/>
            <a:ext cx="1394679" cy="176515"/>
            <a:chOff x="2025389" y="3750298"/>
            <a:chExt cx="2026962" cy="256539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33E097D-3318-47B8-BEFF-3E7786BF06EB}"/>
                </a:ext>
              </a:extLst>
            </p:cNvPr>
            <p:cNvGrpSpPr/>
            <p:nvPr/>
          </p:nvGrpSpPr>
          <p:grpSpPr>
            <a:xfrm>
              <a:off x="2025389" y="3751598"/>
              <a:ext cx="2026962" cy="255239"/>
              <a:chOff x="6624989" y="2235937"/>
              <a:chExt cx="2026962" cy="255239"/>
            </a:xfrm>
          </p:grpSpPr>
          <p:sp>
            <p:nvSpPr>
              <p:cNvPr id="162" name="Rounded Rectangle 188">
                <a:extLst>
                  <a:ext uri="{FF2B5EF4-FFF2-40B4-BE49-F238E27FC236}">
                    <a16:creationId xmlns:a16="http://schemas.microsoft.com/office/drawing/2014/main" id="{446E97BE-2D1D-418E-BC37-90541607CCA6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ounded Rectangle 189">
                <a:extLst>
                  <a:ext uri="{FF2B5EF4-FFF2-40B4-BE49-F238E27FC236}">
                    <a16:creationId xmlns:a16="http://schemas.microsoft.com/office/drawing/2014/main" id="{526A19DF-AD60-4435-BCF1-EE371570A9CA}"/>
                  </a:ext>
                </a:extLst>
              </p:cNvPr>
              <p:cNvSpPr/>
              <p:nvPr/>
            </p:nvSpPr>
            <p:spPr>
              <a:xfrm>
                <a:off x="7280620" y="2235937"/>
                <a:ext cx="1371331" cy="2552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2F5DD93-5617-42AB-8DBA-D6E669188CF6}"/>
                </a:ext>
              </a:extLst>
            </p:cNvPr>
            <p:cNvSpPr/>
            <p:nvPr/>
          </p:nvSpPr>
          <p:spPr>
            <a:xfrm>
              <a:off x="2354369" y="3750298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0D51A7-D9D2-4828-A152-37F70912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6747" y="4544133"/>
            <a:ext cx="1379662" cy="180223"/>
            <a:chOff x="2025389" y="3753200"/>
            <a:chExt cx="2005135" cy="26192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C8DCE09-4C38-4141-A028-A10D614D4FEA}"/>
                </a:ext>
              </a:extLst>
            </p:cNvPr>
            <p:cNvGrpSpPr/>
            <p:nvPr/>
          </p:nvGrpSpPr>
          <p:grpSpPr>
            <a:xfrm>
              <a:off x="2025389" y="3753200"/>
              <a:ext cx="2005135" cy="251460"/>
              <a:chOff x="6624989" y="2237539"/>
              <a:chExt cx="2005135" cy="251460"/>
            </a:xfrm>
          </p:grpSpPr>
          <p:sp>
            <p:nvSpPr>
              <p:cNvPr id="158" name="Rounded Rectangle 184">
                <a:extLst>
                  <a:ext uri="{FF2B5EF4-FFF2-40B4-BE49-F238E27FC236}">
                    <a16:creationId xmlns:a16="http://schemas.microsoft.com/office/drawing/2014/main" id="{EE638A07-B49A-40C1-9827-3B6E877FB31E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ounded Rectangle 185">
                <a:extLst>
                  <a:ext uri="{FF2B5EF4-FFF2-40B4-BE49-F238E27FC236}">
                    <a16:creationId xmlns:a16="http://schemas.microsoft.com/office/drawing/2014/main" id="{2B0090C4-0D7D-4BC9-A506-09287B433BCA}"/>
                  </a:ext>
                </a:extLst>
              </p:cNvPr>
              <p:cNvSpPr/>
              <p:nvPr/>
            </p:nvSpPr>
            <p:spPr>
              <a:xfrm>
                <a:off x="7284064" y="2237539"/>
                <a:ext cx="1335638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2504D91-9C95-4DDA-ACBD-7FDF1C4C70E1}"/>
                </a:ext>
              </a:extLst>
            </p:cNvPr>
            <p:cNvSpPr/>
            <p:nvPr/>
          </p:nvSpPr>
          <p:spPr>
            <a:xfrm>
              <a:off x="2669888" y="3761067"/>
              <a:ext cx="254061" cy="254062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62E872-7437-43EA-8C74-941090062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50722" y="2363074"/>
            <a:ext cx="1384127" cy="175882"/>
            <a:chOff x="7377939" y="4427409"/>
            <a:chExt cx="1088035" cy="138257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A884A2D-E281-402D-8500-F137AD833358}"/>
                </a:ext>
              </a:extLst>
            </p:cNvPr>
            <p:cNvGrpSpPr/>
            <p:nvPr/>
          </p:nvGrpSpPr>
          <p:grpSpPr>
            <a:xfrm>
              <a:off x="7377939" y="4429618"/>
              <a:ext cx="1088035" cy="136048"/>
              <a:chOff x="6624989" y="2237539"/>
              <a:chExt cx="2011626" cy="251534"/>
            </a:xfrm>
          </p:grpSpPr>
          <p:sp>
            <p:nvSpPr>
              <p:cNvPr id="154" name="Rounded Rectangle 213">
                <a:extLst>
                  <a:ext uri="{FF2B5EF4-FFF2-40B4-BE49-F238E27FC236}">
                    <a16:creationId xmlns:a16="http://schemas.microsoft.com/office/drawing/2014/main" id="{648A40B8-1C21-4DA7-BB9D-92E556380AAD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Rounded Rectangle 214">
                <a:extLst>
                  <a:ext uri="{FF2B5EF4-FFF2-40B4-BE49-F238E27FC236}">
                    <a16:creationId xmlns:a16="http://schemas.microsoft.com/office/drawing/2014/main" id="{89F13D79-46E8-4E66-996B-40F68E205690}"/>
                  </a:ext>
                </a:extLst>
              </p:cNvPr>
              <p:cNvSpPr/>
              <p:nvPr/>
            </p:nvSpPr>
            <p:spPr>
              <a:xfrm>
                <a:off x="7622443" y="2253870"/>
                <a:ext cx="1014172" cy="23520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1FC10-059C-41F4-9EA3-6D21CBA1DDE6}"/>
                </a:ext>
              </a:extLst>
            </p:cNvPr>
            <p:cNvSpPr/>
            <p:nvPr/>
          </p:nvSpPr>
          <p:spPr>
            <a:xfrm>
              <a:off x="7772223" y="4427409"/>
              <a:ext cx="137415" cy="137415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36FC4299-9D5C-450C-8A4A-0D19B0438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43" y="99321"/>
            <a:ext cx="758212" cy="816536"/>
          </a:xfrm>
          <a:prstGeom prst="rect">
            <a:avLst/>
          </a:prstGeom>
        </p:spPr>
      </p:pic>
      <p:sp>
        <p:nvSpPr>
          <p:cNvPr id="170" name="Rounded Rectangle 78">
            <a:extLst>
              <a:ext uri="{FF2B5EF4-FFF2-40B4-BE49-F238E27FC236}">
                <a16:creationId xmlns:a16="http://schemas.microsoft.com/office/drawing/2014/main" id="{93C9809E-9153-41F6-B7D1-9B8F4D31F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125" y="5110015"/>
            <a:ext cx="2015063" cy="57231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RECHARGEABLE CKT</a:t>
            </a:r>
          </a:p>
        </p:txBody>
      </p:sp>
      <p:sp>
        <p:nvSpPr>
          <p:cNvPr id="171" name="Rounded Rectangle 84">
            <a:extLst>
              <a:ext uri="{FF2B5EF4-FFF2-40B4-BE49-F238E27FC236}">
                <a16:creationId xmlns:a16="http://schemas.microsoft.com/office/drawing/2014/main" id="{DF006359-639C-4552-956E-F0400F92A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3885" y="5130054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20/-                                      0.24$                           INR 16.83</a:t>
            </a:r>
          </a:p>
        </p:txBody>
      </p:sp>
      <p:sp>
        <p:nvSpPr>
          <p:cNvPr id="172" name="Rounded Rectangle 98">
            <a:extLst>
              <a:ext uri="{FF2B5EF4-FFF2-40B4-BE49-F238E27FC236}">
                <a16:creationId xmlns:a16="http://schemas.microsoft.com/office/drawing/2014/main" id="{38597E48-702C-425B-9E5A-EDA9320C8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82829" y="5107589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ounded Rectangle 78">
            <a:extLst>
              <a:ext uri="{FF2B5EF4-FFF2-40B4-BE49-F238E27FC236}">
                <a16:creationId xmlns:a16="http://schemas.microsoft.com/office/drawing/2014/main" id="{EAF20D82-C993-4A46-9541-54D0682E8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6702" y="1410494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COMPONENTS</a:t>
            </a:r>
          </a:p>
        </p:txBody>
      </p:sp>
      <p:sp>
        <p:nvSpPr>
          <p:cNvPr id="174" name="Rounded Rectangle 78">
            <a:extLst>
              <a:ext uri="{FF2B5EF4-FFF2-40B4-BE49-F238E27FC236}">
                <a16:creationId xmlns:a16="http://schemas.microsoft.com/office/drawing/2014/main" id="{6FDF26F5-455D-4209-BE20-6C7407129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735" y="5866153"/>
            <a:ext cx="2091935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BUZZER &amp; VIBRATOR</a:t>
            </a:r>
          </a:p>
        </p:txBody>
      </p:sp>
      <p:sp>
        <p:nvSpPr>
          <p:cNvPr id="175" name="Rounded Rectangle 83">
            <a:extLst>
              <a:ext uri="{FF2B5EF4-FFF2-40B4-BE49-F238E27FC236}">
                <a16:creationId xmlns:a16="http://schemas.microsoft.com/office/drawing/2014/main" id="{5300C746-DD5E-41B1-B52C-5F22E6DE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66432" y="5877723"/>
            <a:ext cx="6267654" cy="560290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39/-                                       0.47$                           INR 33.65  </a:t>
            </a:r>
          </a:p>
        </p:txBody>
      </p:sp>
      <p:sp>
        <p:nvSpPr>
          <p:cNvPr id="176" name="Rounded Rectangle 98">
            <a:extLst>
              <a:ext uri="{FF2B5EF4-FFF2-40B4-BE49-F238E27FC236}">
                <a16:creationId xmlns:a16="http://schemas.microsoft.com/office/drawing/2014/main" id="{0851108F-D483-429C-B53C-0AA1693A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58801" y="5854342"/>
            <a:ext cx="2015063" cy="5602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B9DCABA-DEE5-4954-A144-D9DF124BA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40519" y="5283046"/>
            <a:ext cx="1379662" cy="175019"/>
            <a:chOff x="2025388" y="3750295"/>
            <a:chExt cx="2005136" cy="254365"/>
          </a:xfrm>
        </p:grpSpPr>
        <p:sp>
          <p:nvSpPr>
            <p:cNvPr id="180" name="Rounded Rectangle 184">
              <a:extLst>
                <a:ext uri="{FF2B5EF4-FFF2-40B4-BE49-F238E27FC236}">
                  <a16:creationId xmlns:a16="http://schemas.microsoft.com/office/drawing/2014/main" id="{9B659F06-86B3-4315-AF51-2D3EA1112A5F}"/>
                </a:ext>
              </a:extLst>
            </p:cNvPr>
            <p:cNvSpPr/>
            <p:nvPr/>
          </p:nvSpPr>
          <p:spPr>
            <a:xfrm>
              <a:off x="2025388" y="3753200"/>
              <a:ext cx="2005136" cy="2514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AB1FE6B-A1CD-47EC-8DA3-44C4EC7B45D2}"/>
                </a:ext>
              </a:extLst>
            </p:cNvPr>
            <p:cNvSpPr/>
            <p:nvPr/>
          </p:nvSpPr>
          <p:spPr>
            <a:xfrm>
              <a:off x="2143162" y="3750295"/>
              <a:ext cx="254061" cy="254061"/>
            </a:xfrm>
            <a:prstGeom prst="ellipse">
              <a:avLst/>
            </a:prstGeom>
            <a:solidFill>
              <a:schemeClr val="tx2">
                <a:alpha val="73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4252EE0-0DDC-4383-980C-4CA3E7E87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50725" y="6043382"/>
            <a:ext cx="1392442" cy="181345"/>
            <a:chOff x="2025389" y="3741101"/>
            <a:chExt cx="2023711" cy="263559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EB8D2F4E-5043-4BF3-AFA9-4B4C6D00A0DD}"/>
                </a:ext>
              </a:extLst>
            </p:cNvPr>
            <p:cNvGrpSpPr/>
            <p:nvPr/>
          </p:nvGrpSpPr>
          <p:grpSpPr>
            <a:xfrm>
              <a:off x="2025389" y="3753200"/>
              <a:ext cx="2023711" cy="251460"/>
              <a:chOff x="6624989" y="2237539"/>
              <a:chExt cx="2023711" cy="251460"/>
            </a:xfrm>
          </p:grpSpPr>
          <p:sp>
            <p:nvSpPr>
              <p:cNvPr id="185" name="Rounded Rectangle 188">
                <a:extLst>
                  <a:ext uri="{FF2B5EF4-FFF2-40B4-BE49-F238E27FC236}">
                    <a16:creationId xmlns:a16="http://schemas.microsoft.com/office/drawing/2014/main" id="{89F9C7AE-0921-44DC-A5BC-6BF21EDF3865}"/>
                  </a:ext>
                </a:extLst>
              </p:cNvPr>
              <p:cNvSpPr/>
              <p:nvPr/>
            </p:nvSpPr>
            <p:spPr>
              <a:xfrm>
                <a:off x="6624989" y="2237539"/>
                <a:ext cx="2005135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Rounded Rectangle 189">
                <a:extLst>
                  <a:ext uri="{FF2B5EF4-FFF2-40B4-BE49-F238E27FC236}">
                    <a16:creationId xmlns:a16="http://schemas.microsoft.com/office/drawing/2014/main" id="{B4F765F1-BE83-46B8-B5D8-19460A281651}"/>
                  </a:ext>
                </a:extLst>
              </p:cNvPr>
              <p:cNvSpPr/>
              <p:nvPr/>
            </p:nvSpPr>
            <p:spPr>
              <a:xfrm>
                <a:off x="7297392" y="2237539"/>
                <a:ext cx="1351308" cy="2514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06E940E-C857-45B9-A414-300BC19D62E5}"/>
                </a:ext>
              </a:extLst>
            </p:cNvPr>
            <p:cNvSpPr/>
            <p:nvPr/>
          </p:nvSpPr>
          <p:spPr>
            <a:xfrm>
              <a:off x="2328989" y="3741101"/>
              <a:ext cx="254061" cy="254061"/>
            </a:xfrm>
            <a:prstGeom prst="ellipse">
              <a:avLst/>
            </a:prstGeom>
            <a:solidFill>
              <a:schemeClr val="accent1">
                <a:alpha val="73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7" name="Rounded Rectangle 193">
            <a:extLst>
              <a:ext uri="{FF2B5EF4-FFF2-40B4-BE49-F238E27FC236}">
                <a16:creationId xmlns:a16="http://schemas.microsoft.com/office/drawing/2014/main" id="{7F0F6405-3268-43AE-9723-80007B6E85E4}"/>
              </a:ext>
            </a:extLst>
          </p:cNvPr>
          <p:cNvSpPr/>
          <p:nvPr/>
        </p:nvSpPr>
        <p:spPr>
          <a:xfrm>
            <a:off x="10037520" y="5291766"/>
            <a:ext cx="1157679" cy="1730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3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for video</a:t>
            </a:r>
          </a:p>
        </p:txBody>
      </p:sp>
    </p:spTree>
    <p:extLst>
      <p:ext uri="{BB962C8B-B14F-4D97-AF65-F5344CB8AC3E}">
        <p14:creationId xmlns:p14="http://schemas.microsoft.com/office/powerpoint/2010/main" val="33869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F69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76490" y="497151"/>
            <a:ext cx="503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  <a:latin typeface="Trebuchet MS" panose="020B0603020202020204" pitchFamily="34" charset="0"/>
              </a:rPr>
              <a:t>Countries by birth rate in 2017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24" y="1421557"/>
            <a:ext cx="7927817" cy="36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787"/>
          <a:stretch/>
        </p:blipFill>
        <p:spPr>
          <a:xfrm>
            <a:off x="0" y="1"/>
            <a:ext cx="12192000" cy="684827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-9727"/>
            <a:ext cx="12192000" cy="6858000"/>
          </a:xfrm>
          <a:prstGeom prst="rect">
            <a:avLst/>
          </a:prstGeom>
          <a:solidFill>
            <a:srgbClr val="344F6A">
              <a:alpha val="70588"/>
            </a:srgbClr>
          </a:solidFill>
          <a:ln>
            <a:solidFill>
              <a:srgbClr val="41719C">
                <a:alpha val="5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96" y="1842697"/>
            <a:ext cx="7327601" cy="4254690"/>
          </a:xfrm>
          <a:prstGeom prst="rect">
            <a:avLst/>
          </a:prstGeom>
        </p:spPr>
      </p:pic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888534" y="667208"/>
            <a:ext cx="10624457" cy="898752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2"/>
                </a:solidFill>
                <a:latin typeface="Trebuchet MS" panose="020B0603020202020204" pitchFamily="34" charset="0"/>
              </a:rPr>
              <a:t>Maternal Mortality ratio </a:t>
            </a:r>
          </a:p>
        </p:txBody>
      </p:sp>
      <p:sp>
        <p:nvSpPr>
          <p:cNvPr id="2" name="Oval 1"/>
          <p:cNvSpPr/>
          <p:nvPr/>
        </p:nvSpPr>
        <p:spPr>
          <a:xfrm>
            <a:off x="6619875" y="6286500"/>
            <a:ext cx="238125" cy="238125"/>
          </a:xfrm>
          <a:prstGeom prst="ellipse">
            <a:avLst/>
          </a:prstGeom>
          <a:solidFill>
            <a:srgbClr val="6A1E74"/>
          </a:solidFill>
          <a:ln>
            <a:solidFill>
              <a:srgbClr val="6A1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829550" y="6276975"/>
            <a:ext cx="247650" cy="247650"/>
          </a:xfrm>
          <a:prstGeom prst="ellipse">
            <a:avLst/>
          </a:prstGeom>
          <a:solidFill>
            <a:srgbClr val="F26A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048750" y="6287092"/>
            <a:ext cx="238125" cy="238125"/>
          </a:xfrm>
          <a:prstGeom prst="ellipse">
            <a:avLst/>
          </a:prstGeom>
          <a:solidFill>
            <a:srgbClr val="FFC2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34188" y="6263759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7200" y="6255722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86875" y="6263759"/>
            <a:ext cx="619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04567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 animBg="1"/>
      <p:bldP spid="3" grpId="0" animBg="1"/>
      <p:bldP spid="4" grpId="0" animBg="1"/>
      <p:bldP spid="5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F1309-B315-45AB-B427-C16A3DCA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Scheduled Monitoring of body temperature, bpm and blood pressure could not be done.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37108" y="1028700"/>
            <a:ext cx="7555073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79335" y="1000124"/>
            <a:ext cx="501715" cy="5870459"/>
          </a:xfrm>
          <a:custGeom>
            <a:avLst/>
            <a:gdLst>
              <a:gd name="connsiteX0" fmla="*/ 501715 w 501715"/>
              <a:gd name="connsiteY0" fmla="*/ 0 h 3924300"/>
              <a:gd name="connsiteX1" fmla="*/ 73090 w 501715"/>
              <a:gd name="connsiteY1" fmla="*/ 266700 h 3924300"/>
              <a:gd name="connsiteX2" fmla="*/ 6415 w 501715"/>
              <a:gd name="connsiteY2" fmla="*/ 1409700 h 3924300"/>
              <a:gd name="connsiteX3" fmla="*/ 6415 w 501715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715" h="3924300">
                <a:moveTo>
                  <a:pt x="501715" y="0"/>
                </a:moveTo>
                <a:cubicBezTo>
                  <a:pt x="328677" y="15875"/>
                  <a:pt x="155640" y="31750"/>
                  <a:pt x="73090" y="266700"/>
                </a:cubicBezTo>
                <a:cubicBezTo>
                  <a:pt x="-9460" y="501650"/>
                  <a:pt x="17527" y="800100"/>
                  <a:pt x="6415" y="1409700"/>
                </a:cubicBezTo>
                <a:cubicBezTo>
                  <a:pt x="-4697" y="2019300"/>
                  <a:pt x="859" y="2971800"/>
                  <a:pt x="6415" y="3924300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C2700-670D-4490-B4F1-D078D1993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00" y="2681650"/>
            <a:ext cx="4029250" cy="409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6CE453-F17F-49A8-9B3F-6E1D387F916B}"/>
              </a:ext>
            </a:extLst>
          </p:cNvPr>
          <p:cNvSpPr/>
          <p:nvPr/>
        </p:nvSpPr>
        <p:spPr>
          <a:xfrm>
            <a:off x="6147864" y="6279589"/>
            <a:ext cx="738231" cy="426571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20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8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Lack of proper monitoring of UV index level can hamper a pregnant woman and her child.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AB2AAE-C965-4B50-95A5-9F93F0AB7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25" y="3152508"/>
            <a:ext cx="3682424" cy="32605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683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Medicine specially anti biotics need to take in proper time. If it does not than it could develop anti resistant for a disease.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29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8AC69ED-290A-4E6B-A541-6E5C665F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71" y="2179461"/>
            <a:ext cx="5016617" cy="48781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49A499-05B0-471B-BF85-033B000686EC}"/>
              </a:ext>
            </a:extLst>
          </p:cNvPr>
          <p:cNvSpPr/>
          <p:nvPr/>
        </p:nvSpPr>
        <p:spPr>
          <a:xfrm>
            <a:off x="5297060" y="6411242"/>
            <a:ext cx="1047575" cy="426571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6837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47675"/>
            <a:ext cx="12192000" cy="1076325"/>
          </a:xfrm>
          <a:prstGeom prst="rect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31A4-A115-470E-BC73-54815E5C1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228850"/>
            <a:ext cx="10134600" cy="4010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Proper nutrition taking is a must for pregnant woman and her child's health.</a:t>
            </a:r>
            <a:b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sz="3100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chemeClr val="bg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3791" y="1028700"/>
            <a:ext cx="10784834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6837" y="0"/>
            <a:ext cx="0" cy="64427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3" y="743308"/>
            <a:ext cx="570783" cy="57078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67780" y="6329586"/>
            <a:ext cx="218114" cy="2181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05" y="2738305"/>
            <a:ext cx="4044193" cy="40441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76675" y="6421865"/>
            <a:ext cx="1333850" cy="280939"/>
          </a:xfrm>
          <a:prstGeom prst="rect">
            <a:avLst/>
          </a:prstGeom>
          <a:solidFill>
            <a:srgbClr val="426588"/>
          </a:solidFill>
          <a:ln>
            <a:solidFill>
              <a:srgbClr val="4265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5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11307" y="0"/>
            <a:ext cx="1361660" cy="68580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96" y="1558783"/>
            <a:ext cx="624509" cy="624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84" y="2658866"/>
            <a:ext cx="686933" cy="594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32" y="3728771"/>
            <a:ext cx="746037" cy="746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32" y="4950382"/>
            <a:ext cx="539436" cy="584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83" y="6010918"/>
            <a:ext cx="643334" cy="531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626708" y="1657346"/>
            <a:ext cx="698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Continuous monitoring of temperature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26708" y="2751487"/>
            <a:ext cx="6639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Scheduled monitoring of UV ray index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26708" y="3878159"/>
            <a:ext cx="634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Scheduled monitoring of bpm and blood pressure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26708" y="5058196"/>
            <a:ext cx="707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Maintaining schedule for medicine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26708" y="6200062"/>
            <a:ext cx="698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Emergency service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26708" y="437397"/>
            <a:ext cx="561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rebuchet MS" panose="020B0603020202020204" pitchFamily="34" charset="0"/>
              </a:rPr>
              <a:t>Steps we need to take </a:t>
            </a:r>
          </a:p>
        </p:txBody>
      </p:sp>
      <p:sp>
        <p:nvSpPr>
          <p:cNvPr id="24" name="Oval 23"/>
          <p:cNvSpPr/>
          <p:nvPr/>
        </p:nvSpPr>
        <p:spPr>
          <a:xfrm>
            <a:off x="1525449" y="563096"/>
            <a:ext cx="333375" cy="333375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92136" y="1022172"/>
            <a:ext cx="0" cy="406578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92136" y="2286000"/>
            <a:ext cx="0" cy="27622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692136" y="3243672"/>
            <a:ext cx="0" cy="34725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16450" y="4572000"/>
            <a:ext cx="0" cy="2667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716450" y="5648325"/>
            <a:ext cx="0" cy="238125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0" y="0"/>
            <a:ext cx="295275" cy="68580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326</Words>
  <Application>Microsoft Office PowerPoint</Application>
  <PresentationFormat>Widescreen</PresentationFormat>
  <Paragraphs>67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Trebuchet MS</vt:lpstr>
      <vt:lpstr>Office Theme</vt:lpstr>
      <vt:lpstr>1_Office Theme</vt:lpstr>
      <vt:lpstr>PowerPoint Presentation</vt:lpstr>
      <vt:lpstr>Slide for video</vt:lpstr>
      <vt:lpstr>PowerPoint Presentation</vt:lpstr>
      <vt:lpstr>Maternal Mortality ratio 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Trends</vt:lpstr>
      <vt:lpstr>Components</vt:lpstr>
      <vt:lpstr>PowerPoint Presentation</vt:lpstr>
      <vt:lpstr>PowerPoint Presentation</vt:lpstr>
      <vt:lpstr>PowerPoint Presentation</vt:lpstr>
      <vt:lpstr>Balanced scorecard slide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Shadman Hasan</dc:creator>
  <cp:lastModifiedBy>Fuad AlHasan</cp:lastModifiedBy>
  <cp:revision>82</cp:revision>
  <dcterms:created xsi:type="dcterms:W3CDTF">2019-11-06T09:05:24Z</dcterms:created>
  <dcterms:modified xsi:type="dcterms:W3CDTF">2019-12-26T19:40:43Z</dcterms:modified>
</cp:coreProperties>
</file>